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9" r:id="rId5"/>
    <p:sldId id="267" r:id="rId6"/>
    <p:sldId id="268" r:id="rId7"/>
    <p:sldId id="269" r:id="rId8"/>
    <p:sldId id="270" r:id="rId9"/>
    <p:sldId id="261" r:id="rId10"/>
    <p:sldId id="260" r:id="rId11"/>
    <p:sldId id="262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77" d="100"/>
          <a:sy n="77" d="100"/>
        </p:scale>
        <p:origin x="1740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8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5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26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758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474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10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73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6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14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16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8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31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90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393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69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91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403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218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506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618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2467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030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81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831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3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24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4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2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7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4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0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6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FC1A3-7AA0-4A5E-83D7-01D5A38EDAD1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0C1D1-4AB0-4A45-AE89-417A750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3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4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0B0BC-C1B5-4A4C-B683-8D6F99615F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396EE-0008-4E5F-804B-21773B5CDC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52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0.JP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28274"/>
            <a:ext cx="9144000" cy="1552826"/>
          </a:xfrm>
        </p:spPr>
        <p:txBody>
          <a:bodyPr>
            <a:normAutofit/>
          </a:bodyPr>
          <a:lstStyle/>
          <a:p>
            <a:r>
              <a:rPr lang="en-US" sz="4400" b="1" dirty="0"/>
              <a:t>Numerical simulation of phase change using </a:t>
            </a:r>
            <a:r>
              <a:rPr lang="en-US" sz="4400" b="1" dirty="0" smtClean="0"/>
              <a:t>enthalpy methods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1811" y="4315912"/>
            <a:ext cx="2334126" cy="977983"/>
          </a:xfrm>
        </p:spPr>
        <p:txBody>
          <a:bodyPr/>
          <a:lstStyle/>
          <a:p>
            <a:r>
              <a:rPr lang="en-US" b="1" dirty="0" smtClean="0"/>
              <a:t>Galen Jackson</a:t>
            </a:r>
          </a:p>
          <a:p>
            <a:r>
              <a:rPr lang="en-US" b="1" dirty="0" smtClean="0"/>
              <a:t>Yash </a:t>
            </a:r>
            <a:r>
              <a:rPr lang="en-US" b="1" dirty="0" err="1" smtClean="0"/>
              <a:t>Ganatra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89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Validated against </a:t>
            </a:r>
            <a:r>
              <a:rPr lang="en-US" dirty="0" err="1" smtClean="0"/>
              <a:t>Voller</a:t>
            </a:r>
            <a:r>
              <a:rPr lang="en-US" dirty="0" smtClean="0"/>
              <a:t> et al., C=200</a:t>
            </a:r>
          </a:p>
          <a:p>
            <a:pPr lvl="1"/>
            <a:r>
              <a:rPr lang="en-US" sz="2600" dirty="0"/>
              <a:t>Melt front at 100s: 0.183 (ours), 0.194 (theirs)</a:t>
            </a:r>
          </a:p>
          <a:p>
            <a:pPr lvl="1"/>
            <a:r>
              <a:rPr lang="en-US" sz="2600" dirty="0"/>
              <a:t>Video of dimensionless temperature (contour) and velocity streamline.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TemperatureProfi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0" y="3505200"/>
            <a:ext cx="3962400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680619"/>
            <a:ext cx="3495950" cy="26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Accuracy: 100s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2238" y="1189038"/>
            <a:ext cx="8298563" cy="4525963"/>
          </a:xfrm>
        </p:spPr>
        <p:txBody>
          <a:bodyPr>
            <a:normAutofit/>
          </a:bodyPr>
          <a:lstStyle/>
          <a:p>
            <a:r>
              <a:rPr lang="en-US" sz="2800" dirty="0"/>
              <a:t>Tolerance for continuity low (p’ = 0.02 for most cases)</a:t>
            </a:r>
          </a:p>
          <a:p>
            <a:pPr lvl="1"/>
            <a:r>
              <a:rPr lang="en-US" sz="2400" dirty="0"/>
              <a:t>Increasing iterations to 1000 does not lower tolerance</a:t>
            </a:r>
          </a:p>
          <a:p>
            <a:r>
              <a:rPr lang="en-US" sz="2800" dirty="0"/>
              <a:t>Inaccuracy in velocity v term causes convection in solid region</a:t>
            </a:r>
          </a:p>
          <a:p>
            <a:pPr lvl="1"/>
            <a:r>
              <a:rPr lang="en-US" sz="2400" dirty="0"/>
              <a:t>Solved by increasing C by factor of 100</a:t>
            </a:r>
          </a:p>
          <a:p>
            <a:endParaRPr lang="en-US" sz="2800" dirty="0"/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3657600"/>
            <a:ext cx="2924052" cy="2192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3657601"/>
            <a:ext cx="2924051" cy="21922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514600" y="3962400"/>
            <a:ext cx="914400" cy="1981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09800" y="5943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2237" y="594360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Higher than </a:t>
            </a:r>
            <a:r>
              <a:rPr lang="en-US" dirty="0" err="1">
                <a:solidFill>
                  <a:prstClr val="black"/>
                </a:solidFill>
              </a:rPr>
              <a:t>T</a:t>
            </a:r>
            <a:r>
              <a:rPr lang="en-US" baseline="-25000" dirty="0" err="1">
                <a:solidFill>
                  <a:prstClr val="black"/>
                </a:solidFill>
              </a:rPr>
              <a:t>h</a:t>
            </a:r>
            <a:r>
              <a:rPr lang="en-US" dirty="0">
                <a:solidFill>
                  <a:prstClr val="black"/>
                </a:solidFill>
              </a:rPr>
              <a:t> artifact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29051" y="5936155"/>
            <a:ext cx="310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Velocity inside solid domain because of high tolerance (order of </a:t>
            </a:r>
            <a:r>
              <a:rPr lang="en-US" sz="1600" dirty="0" err="1">
                <a:solidFill>
                  <a:prstClr val="black"/>
                </a:solidFill>
              </a:rPr>
              <a:t>V</a:t>
            </a:r>
            <a:r>
              <a:rPr lang="en-US" sz="1600" baseline="-25000" dirty="0" err="1">
                <a:solidFill>
                  <a:prstClr val="black"/>
                </a:solidFill>
              </a:rPr>
              <a:t>max</a:t>
            </a:r>
            <a:r>
              <a:rPr lang="en-US" sz="1600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539741" y="4859203"/>
            <a:ext cx="403860" cy="1143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19" y="3681644"/>
            <a:ext cx="3179952" cy="219138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7598922" y="3382102"/>
            <a:ext cx="556259" cy="137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 bwMode="auto">
          <a:xfrm>
            <a:off x="4600451" y="3563157"/>
            <a:ext cx="6300159" cy="3267126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7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Phase change with convection simulated</a:t>
            </a:r>
          </a:p>
          <a:p>
            <a:r>
              <a:rPr lang="en-US" dirty="0" smtClean="0"/>
              <a:t>Momentum and diffusion coupled</a:t>
            </a:r>
          </a:p>
          <a:p>
            <a:r>
              <a:rPr lang="en-US" dirty="0" smtClean="0"/>
              <a:t>Simulation successfully run</a:t>
            </a:r>
          </a:p>
          <a:p>
            <a:r>
              <a:rPr lang="en-US" dirty="0" smtClean="0"/>
              <a:t>Inaccuracies caused by numerical artifacts</a:t>
            </a:r>
          </a:p>
          <a:p>
            <a:r>
              <a:rPr lang="en-US" dirty="0" smtClean="0"/>
              <a:t>Improvements need to be investigated to lower tolerance values </a:t>
            </a:r>
          </a:p>
          <a:p>
            <a:r>
              <a:rPr lang="en-US" dirty="0" smtClean="0"/>
              <a:t>increasing iterations run does not cause improvement</a:t>
            </a:r>
          </a:p>
          <a:p>
            <a:r>
              <a:rPr lang="en-US" dirty="0" smtClean="0"/>
              <a:t>Increasing C removes velocity from solid region</a:t>
            </a:r>
          </a:p>
        </p:txBody>
      </p:sp>
    </p:spTree>
    <p:extLst>
      <p:ext uri="{BB962C8B-B14F-4D97-AF65-F5344CB8AC3E}">
        <p14:creationId xmlns:p14="http://schemas.microsoft.com/office/powerpoint/2010/main" val="17065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5483" y="3396123"/>
            <a:ext cx="20120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Smart Buildings</a:t>
            </a:r>
            <a:endParaRPr lang="en-US" sz="22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92326" y="670820"/>
            <a:ext cx="3748236" cy="5957632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382127" y="386444"/>
            <a:ext cx="5518484" cy="2827810"/>
          </a:xfrm>
          <a:prstGeom prst="roundRect">
            <a:avLst>
              <a:gd name="adj" fmla="val 94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348847" y="3370373"/>
            <a:ext cx="3508422" cy="3258080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8269705" y="3370373"/>
            <a:ext cx="3710406" cy="3198868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4" y="3754066"/>
            <a:ext cx="1966435" cy="279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0" y="1613271"/>
            <a:ext cx="3459685" cy="13622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0789" y="751497"/>
            <a:ext cx="23901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Electronics Cooling</a:t>
            </a:r>
            <a:endParaRPr lang="en-US" sz="2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6886" y="1193331"/>
            <a:ext cx="3439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Integrate with heat sinks at device </a:t>
            </a:r>
          </a:p>
          <a:p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42837" y="3495490"/>
            <a:ext cx="168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Package level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6886" y="3057788"/>
            <a:ext cx="2159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Majumdar</a:t>
            </a:r>
            <a:r>
              <a:rPr lang="en-US" sz="105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05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 al.</a:t>
            </a:r>
            <a:r>
              <a:rPr lang="en-US" sz="105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05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Appl</a:t>
            </a:r>
            <a:r>
              <a:rPr lang="en-US" sz="105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Thermal Engineering</a:t>
            </a:r>
            <a:r>
              <a:rPr lang="en-US" sz="105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2008.</a:t>
            </a:r>
            <a:endParaRPr lang="en-US" sz="105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95431" y="4767867"/>
            <a:ext cx="1179261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Raghavan</a:t>
            </a:r>
            <a:r>
              <a:rPr lang="en-US" sz="105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05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 al.</a:t>
            </a:r>
            <a:r>
              <a:rPr lang="en-US" sz="105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05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Proc</a:t>
            </a:r>
            <a:r>
              <a:rPr lang="en-US" sz="105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HPCA</a:t>
            </a:r>
            <a:r>
              <a:rPr lang="en-US" sz="105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2012</a:t>
            </a:r>
            <a:endParaRPr lang="en-US" sz="105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009" y="4146536"/>
            <a:ext cx="3632124" cy="198902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00766" y="3490665"/>
            <a:ext cx="287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Phase Change Memory</a:t>
            </a:r>
            <a:endParaRPr lang="en-US" sz="2200" b="1" dirty="0"/>
          </a:p>
        </p:txBody>
      </p:sp>
      <p:sp>
        <p:nvSpPr>
          <p:cNvPr id="24" name="Rectangle 23"/>
          <p:cNvSpPr/>
          <p:nvPr/>
        </p:nvSpPr>
        <p:spPr>
          <a:xfrm>
            <a:off x="9205859" y="6042168"/>
            <a:ext cx="21015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Quereshi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1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 </a:t>
            </a:r>
            <a:r>
              <a:rPr lang="en-US" sz="11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al.</a:t>
            </a: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1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ACM SIGARCH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2009</a:t>
            </a:r>
            <a:endParaRPr lang="en-U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102" y="3923196"/>
            <a:ext cx="3004852" cy="24187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86" y="828022"/>
            <a:ext cx="4715011" cy="225586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133063" y="384260"/>
            <a:ext cx="4016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Concentrated Solar Power Plants</a:t>
            </a:r>
            <a:endParaRPr lang="en-US" sz="2200" b="1" dirty="0"/>
          </a:p>
        </p:txBody>
      </p:sp>
      <p:sp>
        <p:nvSpPr>
          <p:cNvPr id="30" name="Rectangle 29"/>
          <p:cNvSpPr/>
          <p:nvPr/>
        </p:nvSpPr>
        <p:spPr>
          <a:xfrm>
            <a:off x="10274969" y="1345402"/>
            <a:ext cx="6256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Motta </a:t>
            </a:r>
            <a:r>
              <a:rPr lang="en-US" sz="11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 </a:t>
            </a:r>
            <a:r>
              <a:rPr lang="en-US" sz="11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al.</a:t>
            </a: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100" i="1" dirty="0"/>
              <a:t>J. Sol. Energy </a:t>
            </a:r>
            <a:r>
              <a:rPr lang="en-US" sz="1100" i="1" dirty="0" err="1"/>
              <a:t>Eng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2011</a:t>
            </a:r>
            <a:endParaRPr lang="en-U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523" y="78492"/>
            <a:ext cx="2996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Key Applications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2765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Conservation of linear momentum (COLM)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Governing equations: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err="1" smtClean="0"/>
              <a:t>Boussinesq</a:t>
            </a:r>
            <a:r>
              <a:rPr lang="en-US" dirty="0" smtClean="0"/>
              <a:t> approximation: Density only varies in gravity source term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33800" y="2133601"/>
                <a:ext cx="4307398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𝜌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>
                          <a:solidFill>
                            <a:prstClr val="black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𝜌</m:t>
                          </m:r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𝑽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>
                          <a:solidFill>
                            <a:prstClr val="black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𝛻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𝐴𝑢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133600"/>
                <a:ext cx="4307398" cy="61991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8000" y="3048000"/>
                <a:ext cx="6295762" cy="667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𝜌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>
                          <a:solidFill>
                            <a:prstClr val="black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𝜌</m:t>
                          </m:r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𝑽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>
                          <a:solidFill>
                            <a:prstClr val="black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𝛻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𝐴𝑣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𝑟𝑒𝑓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𝑟𝑒𝑓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048000"/>
                <a:ext cx="6295762" cy="66723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57801" y="3886200"/>
                <a:ext cx="1802353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𝜕𝜌</m:t>
                        </m:r>
                      </m:num>
                      <m:den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r>
                      <a:rPr lang="en-US">
                        <a:solidFill>
                          <a:prstClr val="black"/>
                        </a:solidFill>
                        <a:latin typeface="Cambria Math"/>
                      </a:rPr>
                      <m:t>𝛻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∙(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𝜌</m:t>
                    </m:r>
                    <m:r>
                      <a:rPr lang="en-US" b="1" i="1">
                        <a:solidFill>
                          <a:prstClr val="black"/>
                        </a:solidFill>
                        <a:latin typeface="Cambria Math"/>
                      </a:rPr>
                      <m:t>𝑽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= 0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886200"/>
                <a:ext cx="1784143" cy="499560"/>
              </a:xfrm>
              <a:prstGeom prst="rect">
                <a:avLst/>
              </a:prstGeom>
              <a:blipFill rotWithShape="1">
                <a:blip r:embed="rId4"/>
                <a:stretch>
                  <a:fillRect r="-2055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5334000" y="3817526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41914" y="3632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10" name="Oval 9"/>
          <p:cNvSpPr/>
          <p:nvPr/>
        </p:nvSpPr>
        <p:spPr>
          <a:xfrm>
            <a:off x="7579802" y="2209801"/>
            <a:ext cx="421198" cy="467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94002" y="3147861"/>
            <a:ext cx="421198" cy="467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58200" y="1981201"/>
            <a:ext cx="18288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Correction factor for solid region</a:t>
            </a:r>
          </a:p>
        </p:txBody>
      </p:sp>
      <p:cxnSp>
        <p:nvCxnSpPr>
          <p:cNvPr id="15" name="Straight Arrow Connector 14"/>
          <p:cNvCxnSpPr>
            <a:stCxn id="13" idx="1"/>
            <a:endCxn id="4" idx="3"/>
          </p:cNvCxnSpPr>
          <p:nvPr/>
        </p:nvCxnSpPr>
        <p:spPr>
          <a:xfrm flipH="1">
            <a:off x="8041198" y="2304367"/>
            <a:ext cx="417002" cy="139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>
            <a:off x="7222088" y="2304366"/>
            <a:ext cx="1236112" cy="948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7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Enthalpy-porosity method: COLM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458200" cy="4525963"/>
          </a:xfrm>
        </p:spPr>
        <p:txBody>
          <a:bodyPr/>
          <a:lstStyle/>
          <a:p>
            <a:r>
              <a:rPr lang="en-US" dirty="0" smtClean="0"/>
              <a:t>The enthalpy-porosity method effects the COLM equation by assuming the melting region as a porous structure, in a similar form to the Carman-</a:t>
            </a:r>
            <a:r>
              <a:rPr lang="en-US" dirty="0" err="1" smtClean="0"/>
              <a:t>Kozeny</a:t>
            </a:r>
            <a:r>
              <a:rPr lang="en-US" dirty="0" smtClean="0"/>
              <a:t> equation:</a:t>
            </a:r>
          </a:p>
          <a:p>
            <a:endParaRPr lang="en-US" dirty="0"/>
          </a:p>
          <a:p>
            <a:pPr lvl="1"/>
            <a:r>
              <a:rPr lang="en-US" dirty="0" smtClean="0"/>
              <a:t>C: Constant of porous region  </a:t>
            </a:r>
            <a:r>
              <a:rPr lang="el-GR" dirty="0" smtClean="0"/>
              <a:t>ε</a:t>
            </a:r>
            <a:r>
              <a:rPr lang="en-US" dirty="0" smtClean="0"/>
              <a:t>: Liquid/Solid fraction</a:t>
            </a:r>
          </a:p>
          <a:p>
            <a:pPr lvl="1"/>
            <a:r>
              <a:rPr lang="en-US" dirty="0" smtClean="0"/>
              <a:t>Can be simplified into linear equation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48647" y="3505200"/>
                <a:ext cx="1863395" cy="664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𝐴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𝐶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(1−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𝜀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646" y="3505200"/>
                <a:ext cx="1863395" cy="66499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53000" y="5345668"/>
                <a:ext cx="17175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𝐴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(1−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𝜀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345668"/>
                <a:ext cx="1717586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4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COLM solved using SIMPLE algorithm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Pressure correction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01096" y="2286001"/>
                <a:ext cx="5357556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𝑛𝑏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+∆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096" y="2286000"/>
                <a:ext cx="5357556" cy="7645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59574" y="4191001"/>
                <a:ext cx="5299079" cy="595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𝑟𝑒𝑓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𝛽</m:t>
                    </m:r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v</m:t>
                    </m:r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o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nly</a:t>
                </a:r>
              </a:p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73" y="4191000"/>
                <a:ext cx="5299079" cy="595997"/>
              </a:xfrm>
              <a:prstGeom prst="rect">
                <a:avLst/>
              </a:prstGeom>
              <a:blipFill rotWithShape="0">
                <a:blip r:embed="rId3"/>
                <a:stretch>
                  <a:fillRect l="-1151" t="-79381" r="-1841" b="-74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96" y="3074352"/>
                <a:ext cx="5357556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𝑛𝑏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+∆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096" y="3074351"/>
                <a:ext cx="5357556" cy="7645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25142" y="5055182"/>
                <a:ext cx="204620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𝑛𝑏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41" y="5055182"/>
                <a:ext cx="2046201" cy="6721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19599" y="5886737"/>
                <a:ext cx="2257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98" y="5886736"/>
                <a:ext cx="225728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784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6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20" y="282615"/>
            <a:ext cx="8229600" cy="1143000"/>
          </a:xfrm>
        </p:spPr>
        <p:txBody>
          <a:bodyPr/>
          <a:lstStyle/>
          <a:p>
            <a:r>
              <a:rPr lang="en-US" dirty="0" smtClean="0"/>
              <a:t>SIMPLE: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412862"/>
            <a:ext cx="8229600" cy="4525963"/>
          </a:xfrm>
        </p:spPr>
        <p:txBody>
          <a:bodyPr/>
          <a:lstStyle/>
          <a:p>
            <a:r>
              <a:rPr lang="en-US" dirty="0" smtClean="0"/>
              <a:t>Lid driven problem (60x60 grid)</a:t>
            </a:r>
          </a:p>
          <a:p>
            <a:r>
              <a:rPr lang="en-US" dirty="0" smtClean="0"/>
              <a:t>Validation against Ghia et al. [1]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496300" y="1524000"/>
            <a:ext cx="1164590" cy="99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22690" y="115085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u=U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5260" y="183844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u,v</a:t>
            </a:r>
            <a:r>
              <a:rPr lang="en-US" dirty="0">
                <a:solidFill>
                  <a:prstClr val="black"/>
                </a:solidFill>
              </a:rPr>
              <a:t>=0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07450" y="251249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u,v</a:t>
            </a:r>
            <a:r>
              <a:rPr lang="en-US" dirty="0">
                <a:solidFill>
                  <a:prstClr val="black"/>
                </a:solidFill>
              </a:rPr>
              <a:t>=0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77400" y="183844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u,v</a:t>
            </a:r>
            <a:r>
              <a:rPr lang="en-US" dirty="0">
                <a:solidFill>
                  <a:prstClr val="black"/>
                </a:solidFill>
              </a:rPr>
              <a:t>=0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96284"/>
            <a:ext cx="2226310" cy="16690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86306"/>
            <a:ext cx="2362200" cy="17790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898" y="4885304"/>
            <a:ext cx="2079625" cy="15154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80" y="3329643"/>
            <a:ext cx="3064152" cy="22329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76400" y="44958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Velocity profile for u centerline (left) and v centerline (right)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5000" y="6336268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Convergence of SIMPLE algorithm over set iterations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72400" y="5791201"/>
            <a:ext cx="2683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[1] Ghia et al., High-Re solutions for incompressible flow using the </a:t>
            </a:r>
            <a:r>
              <a:rPr lang="en-US" sz="1200" dirty="0" err="1">
                <a:solidFill>
                  <a:prstClr val="black"/>
                </a:solidFill>
              </a:rPr>
              <a:t>Navier</a:t>
            </a:r>
            <a:r>
              <a:rPr lang="en-US" sz="1200" dirty="0">
                <a:solidFill>
                  <a:prstClr val="black"/>
                </a:solidFill>
              </a:rPr>
              <a:t>-Stokes equations and a multigrid method</a:t>
            </a:r>
          </a:p>
          <a:p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1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26" y="-284762"/>
            <a:ext cx="3237240" cy="1325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Energy Equation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0736" y="1900976"/>
                <a:ext cx="6176211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dirty="0" smtClean="0"/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6" y="1900976"/>
                <a:ext cx="6176211" cy="7146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23810" y="694851"/>
                <a:ext cx="212557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H </a:t>
                </a:r>
                <a:r>
                  <a:rPr lang="en-US" sz="1600" dirty="0">
                    <a:sym typeface="Wingdings" panose="05000000000000000000" pitchFamily="2" charset="2"/>
                  </a:rPr>
                  <a:t>: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 Total enthalpy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𝐻</m:t>
                    </m:r>
                  </m:oMath>
                </a14:m>
                <a:r>
                  <a:rPr lang="en-US" sz="1600" dirty="0" smtClean="0">
                    <a:sym typeface="Wingdings" panose="05000000000000000000" pitchFamily="2" charset="2"/>
                  </a:rPr>
                  <a:t>: Latent heat at current time step</a:t>
                </a:r>
              </a:p>
              <a:p>
                <a:r>
                  <a:rPr lang="en-US" sz="1600" dirty="0" smtClean="0">
                    <a:sym typeface="Wingdings" panose="05000000000000000000" pitchFamily="2" charset="2"/>
                  </a:rPr>
                  <a:t>h : Sensible heat</a:t>
                </a:r>
              </a:p>
              <a:p>
                <a:r>
                  <a:rPr lang="en-US" sz="1600" dirty="0" smtClean="0">
                    <a:sym typeface="Wingdings" panose="05000000000000000000" pitchFamily="2" charset="2"/>
                  </a:rPr>
                  <a:t>c : Specific heat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600" dirty="0" smtClean="0">
                    <a:sym typeface="Wingdings" panose="05000000000000000000" pitchFamily="2" charset="2"/>
                  </a:rPr>
                  <a:t> : Under-relaxation</a:t>
                </a:r>
              </a:p>
              <a:p>
                <a:r>
                  <a:rPr lang="en-US" sz="1600" dirty="0">
                    <a:sym typeface="Wingdings" panose="05000000000000000000" pitchFamily="2" charset="2"/>
                  </a:rPr>
                  <a:t>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    for enthalpy update</a:t>
                </a:r>
              </a:p>
              <a:p>
                <a:r>
                  <a:rPr lang="en-US" sz="1600" dirty="0" smtClean="0">
                    <a:sym typeface="Wingdings" panose="05000000000000000000" pitchFamily="2" charset="2"/>
                  </a:rPr>
                  <a:t>α 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US" sz="1600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 smtClean="0">
                    <a:sym typeface="Wingdings" panose="05000000000000000000" pitchFamily="2" charset="2"/>
                  </a:rPr>
                  <a:t> : variables at previous time step</a:t>
                </a:r>
              </a:p>
              <a:p>
                <a:endParaRPr lang="en-US" sz="1600" dirty="0" smtClean="0">
                  <a:sym typeface="Wingdings" panose="05000000000000000000" pitchFamily="2" charset="2"/>
                </a:endParaRPr>
              </a:p>
              <a:p>
                <a:endParaRPr lang="en-US" sz="1600" dirty="0" smtClean="0">
                  <a:sym typeface="Wingdings" panose="05000000000000000000" pitchFamily="2" charset="2"/>
                </a:endParaRPr>
              </a:p>
              <a:p>
                <a:endParaRPr lang="en-US" sz="1600" dirty="0" smtClean="0">
                  <a:sym typeface="Wingdings" panose="05000000000000000000" pitchFamily="2" charset="2"/>
                </a:endParaRPr>
              </a:p>
              <a:p>
                <a:endParaRPr lang="en-US" sz="1600" dirty="0" smtClean="0">
                  <a:sym typeface="Wingdings" panose="05000000000000000000" pitchFamily="2" charset="2"/>
                </a:endParaRPr>
              </a:p>
              <a:p>
                <a:endParaRPr lang="en-US" sz="160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10" y="694851"/>
                <a:ext cx="2125579" cy="3785652"/>
              </a:xfrm>
              <a:prstGeom prst="rect">
                <a:avLst/>
              </a:prstGeom>
              <a:blipFill rotWithShape="0">
                <a:blip r:embed="rId3"/>
                <a:stretch>
                  <a:fillRect l="-1433"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229716" y="935166"/>
                <a:ext cx="148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𝐻</m:t>
                      </m:r>
                    </m:oMath>
                  </m:oMathPara>
                </a14:m>
                <a:endParaRPr lang="en-US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716" y="935166"/>
                <a:ext cx="14861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678175" y="9376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0800" y="93516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0736" y="1414585"/>
            <a:ext cx="31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Substituting (2) in (1), to get (3),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1895" y="3721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363" y="812801"/>
                <a:ext cx="3946359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3" y="812801"/>
                <a:ext cx="3946359" cy="6190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657747" y="203403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772321" y="1900661"/>
            <a:ext cx="2598486" cy="73866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83051" y="11933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</a:t>
            </a:r>
            <a:r>
              <a:rPr lang="en-US" b="1" baseline="-25000" dirty="0" err="1" smtClean="0"/>
              <a:t>h</a:t>
            </a:r>
            <a:endParaRPr lang="en-US" b="1" baseline="-25000" dirty="0"/>
          </a:p>
        </p:txBody>
      </p:sp>
      <p:sp>
        <p:nvSpPr>
          <p:cNvPr id="15" name="Left Brace 14"/>
          <p:cNvSpPr/>
          <p:nvPr/>
        </p:nvSpPr>
        <p:spPr>
          <a:xfrm rot="5400000">
            <a:off x="4901240" y="735324"/>
            <a:ext cx="340649" cy="203734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69922" y="2634928"/>
            <a:ext cx="291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Substituting h= </a:t>
            </a:r>
            <a:r>
              <a:rPr lang="en-US" dirty="0" err="1" smtClean="0"/>
              <a:t>cT</a:t>
            </a:r>
            <a:r>
              <a:rPr lang="en-US" dirty="0" smtClean="0"/>
              <a:t>, to get (4),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315479" y="1806991"/>
            <a:ext cx="1211179" cy="10997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60621" y="1507287"/>
            <a:ext cx="1134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 = 0</a:t>
            </a:r>
          </a:p>
          <a:p>
            <a:r>
              <a:rPr lang="en-US" b="1" dirty="0" smtClean="0"/>
              <a:t>At solid liquid interface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-717800" y="3118717"/>
                <a:ext cx="7029057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cT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7800" y="3118717"/>
                <a:ext cx="7029057" cy="7146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/>
          <p:cNvSpPr/>
          <p:nvPr/>
        </p:nvSpPr>
        <p:spPr bwMode="auto">
          <a:xfrm>
            <a:off x="92326" y="630355"/>
            <a:ext cx="8169358" cy="3546014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8855" y="325912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8821873" y="630355"/>
            <a:ext cx="2523075" cy="2690361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10336" y="6280919"/>
            <a:ext cx="39489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Brent, </a:t>
            </a:r>
            <a:r>
              <a:rPr lang="en-US" sz="105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 al.</a:t>
            </a:r>
            <a:r>
              <a:rPr lang="en-US" sz="105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Num</a:t>
            </a:r>
            <a:r>
              <a:rPr lang="en-US" sz="105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Heat Transfer</a:t>
            </a:r>
            <a:r>
              <a:rPr lang="en-US" sz="105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,1988</a:t>
            </a:r>
          </a:p>
          <a:p>
            <a:r>
              <a:rPr lang="en-US" sz="105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Voller</a:t>
            </a:r>
            <a:r>
              <a:rPr lang="en-US" sz="105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105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 al. </a:t>
            </a:r>
            <a:r>
              <a:rPr lang="en-US" sz="105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Num</a:t>
            </a:r>
            <a:r>
              <a:rPr lang="en-US" sz="105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Methods in Heat Transfer, 1987</a:t>
            </a:r>
          </a:p>
          <a:p>
            <a:r>
              <a:rPr lang="en-US" sz="105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Voller</a:t>
            </a:r>
            <a:r>
              <a:rPr lang="en-US" sz="105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</a:t>
            </a:r>
            <a:endParaRPr lang="en-US" sz="105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11057" y="5618993"/>
                <a:ext cx="3784241" cy="599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7" y="5618993"/>
                <a:ext cx="3784241" cy="599972"/>
              </a:xfrm>
              <a:prstGeom prst="rect">
                <a:avLst/>
              </a:prstGeom>
              <a:blipFill rotWithShape="0">
                <a:blip r:embed="rId7"/>
                <a:stretch>
                  <a:fillRect t="-12245" r="-6774" b="-45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/>
          <p:cNvSpPr/>
          <p:nvPr/>
        </p:nvSpPr>
        <p:spPr bwMode="auto">
          <a:xfrm rot="16200000">
            <a:off x="952729" y="3495209"/>
            <a:ext cx="2347629" cy="3988766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527" y="4422049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Enthalpy Update</a:t>
            </a:r>
            <a:endParaRPr lang="en-US" b="1" dirty="0"/>
          </a:p>
        </p:txBody>
      </p:sp>
      <p:sp>
        <p:nvSpPr>
          <p:cNvPr id="29" name="Rounded Rectangle 28"/>
          <p:cNvSpPr/>
          <p:nvPr/>
        </p:nvSpPr>
        <p:spPr bwMode="auto">
          <a:xfrm rot="16200000">
            <a:off x="5000303" y="3495207"/>
            <a:ext cx="2421907" cy="3914493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81876" y="4333780"/>
            <a:ext cx="365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Discretization : Fully Implicit scheme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383522" y="4589911"/>
                <a:ext cx="3413434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𝑛𝑏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𝑛𝑏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22" y="4589911"/>
                <a:ext cx="3413434" cy="7630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4509" y="5206501"/>
                <a:ext cx="3685988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Upwind Differencing Scheme used </a:t>
                </a:r>
              </a:p>
              <a:p>
                <a:r>
                  <a:rPr lang="en-US" sz="1400" dirty="0" smtClean="0"/>
                  <a:t>for interpolating face temperatures to </a:t>
                </a:r>
                <a:r>
                  <a:rPr lang="en-US" sz="1400" dirty="0"/>
                  <a:t>c</a:t>
                </a:r>
                <a:r>
                  <a:rPr lang="en-US" sz="1400" dirty="0" smtClean="0"/>
                  <a:t>ell centroids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09" y="5206501"/>
                <a:ext cx="3685988" cy="1170898"/>
              </a:xfrm>
              <a:prstGeom prst="rect">
                <a:avLst/>
              </a:prstGeom>
              <a:blipFill rotWithShape="0">
                <a:blip r:embed="rId9"/>
                <a:stretch>
                  <a:fillRect l="-496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27" y="3443789"/>
            <a:ext cx="2871859" cy="2773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2160" y="4953163"/>
                <a:ext cx="4053546" cy="47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500" i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sz="15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den>
                    </m:f>
                    <m:r>
                      <a:rPr lang="en-US" sz="1500" i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d>
                          <m:dPr>
                            <m:begChr m:val="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1500" dirty="0" smtClean="0"/>
                  <a:t>)</a:t>
                </a:r>
                <a:endParaRPr lang="en-US" sz="15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60" y="4953163"/>
                <a:ext cx="4053546" cy="471283"/>
              </a:xfrm>
              <a:prstGeom prst="rect">
                <a:avLst/>
              </a:prstGeom>
              <a:blipFill rotWithShape="0">
                <a:blip r:embed="rId11"/>
                <a:stretch>
                  <a:fillRect t="-25974" r="-4812" b="-66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7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25" grpId="0"/>
      <p:bldP spid="26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2690"/>
            <a:ext cx="5895474" cy="1325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Diffusion Phase Change - Validation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1584032" y="1346680"/>
            <a:ext cx="1315453" cy="124919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4116" y="1817388"/>
            <a:ext cx="961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 = - 0.5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99485" y="1817388"/>
            <a:ext cx="72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 = 0.5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726366" y="1817388"/>
            <a:ext cx="100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T</a:t>
            </a:r>
            <a:r>
              <a:rPr lang="en-US" sz="1400" b="1" baseline="-25000" dirty="0" err="1" smtClean="0"/>
              <a:t>init</a:t>
            </a:r>
            <a:r>
              <a:rPr lang="en-US" sz="1400" b="1" dirty="0" smtClean="0"/>
              <a:t> = 0.5</a:t>
            </a:r>
            <a:endParaRPr 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903942" y="2610435"/>
                <a:ext cx="614271" cy="433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sz="1400" b="1" dirty="0" smtClean="0"/>
                  <a:t> = 0</a:t>
                </a:r>
                <a:endParaRPr lang="en-US" sz="1400" b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42" y="2610435"/>
                <a:ext cx="614271" cy="433132"/>
              </a:xfrm>
              <a:prstGeom prst="rect">
                <a:avLst/>
              </a:prstGeom>
              <a:blipFill rotWithShape="0">
                <a:blip r:embed="rId2"/>
                <a:stretch>
                  <a:fillRect r="-990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903942" y="898988"/>
                <a:ext cx="614271" cy="433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sz="1400" b="1" dirty="0" smtClean="0"/>
                  <a:t> = 0</a:t>
                </a:r>
                <a:endParaRPr lang="en-US" sz="14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42" y="898988"/>
                <a:ext cx="614271" cy="433132"/>
              </a:xfrm>
              <a:prstGeom prst="rect">
                <a:avLst/>
              </a:prstGeom>
              <a:blipFill rotWithShape="0">
                <a:blip r:embed="rId2"/>
                <a:stretch>
                  <a:fillRect r="-990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311795" y="25192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0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99485" y="24778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1136" y="10937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6509" y="2087239"/>
            <a:ext cx="10358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0.001</a:t>
            </a:r>
          </a:p>
          <a:p>
            <a:r>
              <a:rPr lang="en-US" dirty="0" smtClean="0"/>
              <a:t>c = 1</a:t>
            </a:r>
          </a:p>
          <a:p>
            <a:r>
              <a:rPr lang="en-US" dirty="0" smtClean="0"/>
              <a:t>L = 5</a:t>
            </a:r>
          </a:p>
          <a:p>
            <a:r>
              <a:rPr lang="en-US" dirty="0" smtClean="0"/>
              <a:t>ρ = 1</a:t>
            </a:r>
          </a:p>
          <a:p>
            <a:r>
              <a:rPr lang="en-US" dirty="0" err="1" smtClean="0"/>
              <a:t>T</a:t>
            </a:r>
            <a:r>
              <a:rPr lang="en-US" baseline="-25000" dirty="0" err="1" smtClean="0"/>
              <a:t>ref</a:t>
            </a:r>
            <a:r>
              <a:rPr lang="en-US" dirty="0" smtClean="0"/>
              <a:t> = 0</a:t>
            </a:r>
            <a:r>
              <a:rPr lang="en-US" baseline="-25000" dirty="0" smtClean="0"/>
              <a:t> </a:t>
            </a:r>
            <a:endParaRPr lang="en-US" baseline="-25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26" y="268196"/>
            <a:ext cx="4427369" cy="31789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5154882" y="3628717"/>
            <a:ext cx="18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Voller</a:t>
            </a:r>
            <a:r>
              <a:rPr lang="en-US" sz="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7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 al. </a:t>
            </a:r>
            <a:r>
              <a:rPr lang="en-US" sz="7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Num</a:t>
            </a:r>
            <a:r>
              <a:rPr lang="en-US" sz="7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Methods in Heat Transfer, 1987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25702" y="1749090"/>
            <a:ext cx="64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 = 0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9837244" y="1590717"/>
            <a:ext cx="176463" cy="2669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3" y="3447104"/>
            <a:ext cx="4459453" cy="33433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687866" y="5856154"/>
            <a:ext cx="63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 = 0</a:t>
            </a:r>
            <a:endParaRPr lang="en-US" b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1816241" y="5632347"/>
            <a:ext cx="176463" cy="2669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07126" y="3490219"/>
            <a:ext cx="4865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Comparison of results obtained with 10 CV and</a:t>
            </a:r>
          </a:p>
          <a:p>
            <a:r>
              <a:rPr lang="en-US" sz="1600" dirty="0" smtClean="0"/>
              <a:t>Benchmark simulation results by </a:t>
            </a:r>
            <a:r>
              <a:rPr lang="en-US" sz="1600" dirty="0" err="1" smtClean="0"/>
              <a:t>Voller</a:t>
            </a:r>
            <a:r>
              <a:rPr lang="en-US" sz="1600" dirty="0" smtClean="0"/>
              <a:t> and Cross (1987)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9500079" y="2456571"/>
            <a:ext cx="153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Voller</a:t>
            </a:r>
            <a:r>
              <a:rPr lang="en-US" sz="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9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 al. </a:t>
            </a:r>
            <a:r>
              <a:rPr lang="en-US" sz="9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Num</a:t>
            </a:r>
            <a:r>
              <a:rPr lang="en-US" sz="9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Methods in Heat Transfer, 1987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15220" y="5765813"/>
            <a:ext cx="153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Voller</a:t>
            </a:r>
            <a:r>
              <a:rPr lang="en-US" sz="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9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 al. </a:t>
            </a:r>
            <a:r>
              <a:rPr lang="en-US" sz="9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Num</a:t>
            </a:r>
            <a:r>
              <a:rPr lang="en-US" sz="9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Methods in Heat Transfer, 1987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86527" y="4594128"/>
            <a:ext cx="1566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Grid independence test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235493" y="1319041"/>
            <a:ext cx="2732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Solver Tolerance Criteria</a:t>
            </a:r>
          </a:p>
          <a:p>
            <a:r>
              <a:rPr lang="en-US" sz="1600" dirty="0" smtClean="0"/>
              <a:t>Line by Line TDMA: 1e-6</a:t>
            </a:r>
          </a:p>
          <a:p>
            <a:r>
              <a:rPr lang="en-US" sz="1600" dirty="0" smtClean="0"/>
              <a:t>Unsteady Energy Balance: 1e-5</a:t>
            </a:r>
          </a:p>
          <a:p>
            <a:r>
              <a:rPr lang="en-US" sz="1600" dirty="0" smtClean="0"/>
              <a:t>Under-relaxation: 0.9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138159" y="4246001"/>
                <a:ext cx="5574631" cy="322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Unsteady Energy Balance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</m:t>
                    </m:r>
                  </m:oMath>
                </a14:m>
                <a:r>
                  <a:rPr lang="en-US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nary>
                      <m:naryPr>
                        <m:chr m:val="∯"/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sz="12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Brent, </a:t>
                </a:r>
                <a:r>
                  <a:rPr lang="en-US" sz="1200" i="1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et al.</a:t>
                </a:r>
                <a:r>
                  <a:rPr lang="en-US" sz="12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200" i="1" dirty="0" err="1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Num</a:t>
                </a:r>
                <a:r>
                  <a:rPr lang="en-US" sz="1200" i="1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Heat Transfer</a:t>
                </a:r>
                <a:r>
                  <a:rPr lang="en-US" sz="12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,1988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159" y="4246001"/>
                <a:ext cx="5574631" cy="3220305"/>
              </a:xfrm>
              <a:prstGeom prst="rect">
                <a:avLst/>
              </a:prstGeom>
              <a:blipFill rotWithShape="0">
                <a:blip r:embed="rId6"/>
                <a:stretch>
                  <a:fillRect l="-985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/>
          <p:cNvSpPr/>
          <p:nvPr/>
        </p:nvSpPr>
        <p:spPr bwMode="auto">
          <a:xfrm>
            <a:off x="7073176" y="4246001"/>
            <a:ext cx="4773920" cy="2458111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54116" y="2585432"/>
            <a:ext cx="3028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61012" y="2273580"/>
            <a:ext cx="0" cy="3118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0781" y="2549103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9888" y="2355945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9300" y="2521776"/>
            <a:ext cx="2551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95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9" y="-316664"/>
            <a:ext cx="4006515" cy="1325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General Scheme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" y="550686"/>
            <a:ext cx="4505483" cy="62190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240553"/>
              </p:ext>
            </p:extLst>
          </p:nvPr>
        </p:nvGraphicFramePr>
        <p:xfrm>
          <a:off x="5160535" y="821549"/>
          <a:ext cx="2796350" cy="117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175"/>
                <a:gridCol w="1398175"/>
              </a:tblGrid>
              <a:tr h="390454">
                <a:tc>
                  <a:txBody>
                    <a:bodyPr/>
                    <a:lstStyle/>
                    <a:p>
                      <a:r>
                        <a:rPr lang="en-US" dirty="0" smtClean="0"/>
                        <a:t>Momentum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90454"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</a:tr>
              <a:tr h="390454">
                <a:tc>
                  <a:txBody>
                    <a:bodyPr/>
                    <a:lstStyle/>
                    <a:p>
                      <a:r>
                        <a:rPr lang="en-US" dirty="0" smtClean="0"/>
                        <a:t>Energy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777709" y="366020"/>
            <a:ext cx="2461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Solver Tolerance Criteria</a:t>
            </a:r>
          </a:p>
        </p:txBody>
      </p:sp>
      <p:sp>
        <p:nvSpPr>
          <p:cNvPr id="9" name="Rounded Rectangle 8"/>
          <p:cNvSpPr/>
          <p:nvPr/>
        </p:nvSpPr>
        <p:spPr bwMode="auto">
          <a:xfrm rot="16200000">
            <a:off x="5482347" y="68129"/>
            <a:ext cx="2240822" cy="2997018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16200000">
            <a:off x="8947355" y="-156548"/>
            <a:ext cx="2302304" cy="3384886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56420" y="446231"/>
            <a:ext cx="190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Under-Relaxations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1969"/>
              </p:ext>
            </p:extLst>
          </p:nvPr>
        </p:nvGraphicFramePr>
        <p:xfrm>
          <a:off x="8585456" y="743104"/>
          <a:ext cx="2996943" cy="183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460"/>
                <a:gridCol w="1059483"/>
              </a:tblGrid>
              <a:tr h="297056">
                <a:tc>
                  <a:txBody>
                    <a:bodyPr/>
                    <a:lstStyle/>
                    <a:p>
                      <a:r>
                        <a:rPr lang="en-US" dirty="0" smtClean="0"/>
                        <a:t>Momentum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1e-4</a:t>
                      </a:r>
                      <a:endParaRPr lang="en-US" dirty="0"/>
                    </a:p>
                  </a:txBody>
                  <a:tcPr/>
                </a:tc>
              </a:tr>
              <a:tr h="297056"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1e-3</a:t>
                      </a:r>
                      <a:endParaRPr lang="en-US" dirty="0"/>
                    </a:p>
                  </a:txBody>
                  <a:tcPr/>
                </a:tc>
              </a:tr>
              <a:tr h="297056">
                <a:tc>
                  <a:txBody>
                    <a:bodyPr/>
                    <a:lstStyle/>
                    <a:p>
                      <a:r>
                        <a:rPr lang="en-US" dirty="0" smtClean="0"/>
                        <a:t>Energy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1e-4</a:t>
                      </a:r>
                      <a:endParaRPr lang="en-US" dirty="0"/>
                    </a:p>
                  </a:txBody>
                  <a:tcPr/>
                </a:tc>
              </a:tr>
              <a:tr h="742639">
                <a:tc>
                  <a:txBody>
                    <a:bodyPr/>
                    <a:lstStyle/>
                    <a:p>
                      <a:r>
                        <a:rPr lang="en-US" dirty="0" smtClean="0"/>
                        <a:t>Unsteady</a:t>
                      </a:r>
                      <a:r>
                        <a:rPr lang="en-US" baseline="0" dirty="0" smtClean="0"/>
                        <a:t> Energy Balance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1e-3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05664" y="2040718"/>
            <a:ext cx="2478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 100 iterations each per time step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929839" y="6240013"/>
            <a:ext cx="1698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Brent, </a:t>
            </a:r>
            <a:r>
              <a:rPr lang="en-US" sz="12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 al.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Num</a:t>
            </a:r>
            <a:r>
              <a:rPr lang="en-US" sz="12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Heat Transfer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,1988</a:t>
            </a:r>
          </a:p>
        </p:txBody>
      </p:sp>
      <p:sp>
        <p:nvSpPr>
          <p:cNvPr id="15" name="Rounded Rectangle 14"/>
          <p:cNvSpPr/>
          <p:nvPr/>
        </p:nvSpPr>
        <p:spPr bwMode="auto">
          <a:xfrm rot="16200000">
            <a:off x="6672167" y="1362229"/>
            <a:ext cx="3804930" cy="7010147"/>
          </a:xfrm>
          <a:prstGeom prst="roundRect">
            <a:avLst>
              <a:gd name="adj" fmla="val 85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88" y="3192141"/>
            <a:ext cx="3260128" cy="2390761"/>
          </a:xfrm>
          <a:prstGeom prst="rect">
            <a:avLst/>
          </a:prstGeom>
          <a:ln w="19050"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301916" y="302304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Apparent Heat Capacity formulation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879306" y="3450581"/>
                <a:ext cx="216809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306" y="3450581"/>
                <a:ext cx="2168094" cy="526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64" y="5653251"/>
            <a:ext cx="4187473" cy="10159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80" y="4047613"/>
            <a:ext cx="2780352" cy="8881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393137" y="509200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m1</a:t>
            </a:r>
            <a:r>
              <a:rPr lang="en-US" dirty="0" smtClean="0"/>
              <a:t> , T</a:t>
            </a:r>
            <a:r>
              <a:rPr lang="en-US" baseline="-25000" dirty="0" smtClean="0"/>
              <a:t>m2</a:t>
            </a:r>
            <a:r>
              <a:rPr lang="en-US" dirty="0" smtClean="0"/>
              <a:t> : Melt range </a:t>
            </a:r>
            <a:endParaRPr lang="en-US" baseline="-25000" dirty="0"/>
          </a:p>
        </p:txBody>
      </p:sp>
      <p:sp>
        <p:nvSpPr>
          <p:cNvPr id="23" name="Rectangle 22"/>
          <p:cNvSpPr/>
          <p:nvPr/>
        </p:nvSpPr>
        <p:spPr>
          <a:xfrm>
            <a:off x="9868758" y="5835446"/>
            <a:ext cx="1698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Jackson, </a:t>
            </a:r>
            <a:r>
              <a:rPr lang="en-US" sz="12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et al.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 </a:t>
            </a:r>
            <a:r>
              <a:rPr lang="en-US" sz="12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Thermophysics</a:t>
            </a:r>
            <a:r>
              <a:rPr lang="en-US" sz="12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and Heat Transfer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,2015</a:t>
            </a:r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60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19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681</Words>
  <Application>Microsoft Office PowerPoint</Application>
  <PresentationFormat>Widescreen</PresentationFormat>
  <Paragraphs>184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1_Office Theme</vt:lpstr>
      <vt:lpstr>2_Office Theme</vt:lpstr>
      <vt:lpstr>Numerical simulation of phase change using enthalpy methods</vt:lpstr>
      <vt:lpstr>PowerPoint Presentation</vt:lpstr>
      <vt:lpstr>Conservation of linear momentum (COLM)</vt:lpstr>
      <vt:lpstr>Enthalpy-porosity method: COLM</vt:lpstr>
      <vt:lpstr>SIMPLE algorithm</vt:lpstr>
      <vt:lpstr>SIMPLE: Validation</vt:lpstr>
      <vt:lpstr>Energy Equation</vt:lpstr>
      <vt:lpstr>Diffusion Phase Change - Validation</vt:lpstr>
      <vt:lpstr>General Scheme</vt:lpstr>
      <vt:lpstr>Results</vt:lpstr>
      <vt:lpstr>Accuracy: 100s results</vt:lpstr>
      <vt:lpstr>Conclusion</vt:lpstr>
    </vt:vector>
  </TitlesOfParts>
  <Company>Engineering Computer Network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Ganatra, Yash Yogesh</dc:creator>
  <cp:lastModifiedBy>Ganatra, Yash Yogesh</cp:lastModifiedBy>
  <cp:revision>257</cp:revision>
  <dcterms:created xsi:type="dcterms:W3CDTF">2015-04-26T20:04:58Z</dcterms:created>
  <dcterms:modified xsi:type="dcterms:W3CDTF">2015-04-30T22:38:55Z</dcterms:modified>
</cp:coreProperties>
</file>